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3" r:id="rId3"/>
    <p:sldId id="264" r:id="rId4"/>
    <p:sldId id="259" r:id="rId5"/>
    <p:sldId id="258" r:id="rId6"/>
    <p:sldId id="257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F3C77-2981-4936-8214-BF12A81D205A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8F896-9095-48AB-A68A-991770AAA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4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A697D-020A-41EF-A6E5-06A343DDA666}" type="slidenum">
              <a:rPr lang="en-US" altLang="es-ES"/>
              <a:pPr/>
              <a:t>2</a:t>
            </a:fld>
            <a:endParaRPr lang="en-US" altLang="es-E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5286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CD301-76DB-4823-9885-D33002575751}" type="slidenum">
              <a:rPr lang="en-US" altLang="es-ES"/>
              <a:pPr/>
              <a:t>3</a:t>
            </a:fld>
            <a:endParaRPr lang="en-US" altLang="es-E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810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27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5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186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48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gráfico 2"/>
          <p:cNvSpPr>
            <a:spLocks noGrp="1"/>
          </p:cNvSpPr>
          <p:nvPr>
            <p:ph type="chart" idx="1"/>
          </p:nvPr>
        </p:nvSpPr>
        <p:spPr>
          <a:xfrm>
            <a:off x="914400" y="1044575"/>
            <a:ext cx="10363200" cy="5051425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958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48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914400" y="1044575"/>
            <a:ext cx="10363200" cy="5051425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26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41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2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03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53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63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80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8175-919A-49D4-8877-B738B2310418}" type="datetimeFigureOut">
              <a:rPr lang="es-ES" smtClean="0"/>
              <a:t>03/04/2014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7D25-DDB0-42F0-BCB1-3229D6E19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61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Evidence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EU </a:t>
            </a:r>
            <a:r>
              <a:rPr lang="es-ES" dirty="0" err="1" smtClean="0"/>
              <a:t>monetary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2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09800" y="533400"/>
          <a:ext cx="781050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4" imgW="7810472" imgH="5524682" progId="MSGraph.Chart.8">
                  <p:embed followColorScheme="full"/>
                </p:oleObj>
              </mc:Choice>
              <mc:Fallback>
                <p:oleObj name="Chart" r:id="rId4" imgW="7810472" imgH="552468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3400"/>
                        <a:ext cx="7810500" cy="552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528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914525" y="220663"/>
          <a:ext cx="8369300" cy="631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4" imgW="8381980" imgH="6295999" progId="MSGraph.Chart.8">
                  <p:embed followColorScheme="full"/>
                </p:oleObj>
              </mc:Choice>
              <mc:Fallback>
                <p:oleObj name="Chart" r:id="rId4" imgW="8381980" imgH="629599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220663"/>
                        <a:ext cx="8369300" cy="631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01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53975"/>
            <a:ext cx="8172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cs typeface="Arial" charset="0"/>
              </a:rPr>
              <a:t>Criterion 5: homogeneous preferences</a:t>
            </a:r>
            <a:endParaRPr lang="en-GB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1268413"/>
            <a:ext cx="817245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/>
              <a:t>Currency union member countries must share a wide consensus on the way to deal with shocks.</a:t>
            </a:r>
          </a:p>
          <a:p>
            <a:pPr marL="0" indent="0">
              <a:defRPr/>
            </a:pPr>
            <a:endParaRPr lang="en-US" sz="2000" dirty="0"/>
          </a:p>
          <a:p>
            <a:pPr marL="0" indent="0">
              <a:defRPr/>
            </a:pPr>
            <a:r>
              <a:rPr lang="en-US" sz="2000" dirty="0"/>
              <a:t>Germany and Italy: a difficult relationship:</a:t>
            </a:r>
          </a:p>
        </p:txBody>
      </p:sp>
      <p:pic>
        <p:nvPicPr>
          <p:cNvPr id="14340" name="Picture 1" descr="Fig 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1" y="2790825"/>
            <a:ext cx="802957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08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53975"/>
            <a:ext cx="8172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Arial" charset="0"/>
              </a:rPr>
              <a:t>The Maastricht Treaty: </a:t>
            </a:r>
            <a:r>
              <a:rPr lang="de-DE" sz="2800" dirty="0" err="1">
                <a:cs typeface="Arial" charset="0"/>
              </a:rPr>
              <a:t>five</a:t>
            </a:r>
            <a:r>
              <a:rPr lang="de-DE" sz="2800" dirty="0">
                <a:cs typeface="Arial" charset="0"/>
              </a:rPr>
              <a:t> </a:t>
            </a:r>
            <a:r>
              <a:rPr lang="de-DE" sz="2800" dirty="0" err="1">
                <a:cs typeface="Arial" charset="0"/>
              </a:rPr>
              <a:t>entry</a:t>
            </a:r>
            <a:r>
              <a:rPr lang="de-DE" sz="2800" dirty="0">
                <a:cs typeface="Arial" charset="0"/>
              </a:rPr>
              <a:t> </a:t>
            </a:r>
            <a:r>
              <a:rPr lang="de-DE" sz="2800" dirty="0" err="1">
                <a:cs typeface="Arial" charset="0"/>
              </a:rPr>
              <a:t>conditions</a:t>
            </a:r>
            <a:endParaRPr lang="en-GB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1268413"/>
            <a:ext cx="8172450" cy="5040312"/>
          </a:xfrm>
        </p:spPr>
        <p:txBody>
          <a:bodyPr/>
          <a:lstStyle/>
          <a:p>
            <a:pPr eaLnBrk="1" hangingPunct="1"/>
            <a:r>
              <a:rPr lang="en-US" altLang="es-ES" sz="2000"/>
              <a:t>A selection process to certify which countries had adopted a </a:t>
            </a:r>
            <a:r>
              <a:rPr lang="en-US" altLang="en-US" sz="2000"/>
              <a:t>‘</a:t>
            </a:r>
            <a:r>
              <a:rPr lang="en-US" altLang="es-ES" sz="2000"/>
              <a:t>culture of price stability</a:t>
            </a:r>
            <a:r>
              <a:rPr lang="en-US" altLang="en-US" sz="2000"/>
              <a:t>’</a:t>
            </a:r>
            <a:r>
              <a:rPr lang="en-US" altLang="es-ES" sz="2000"/>
              <a:t> (i.e., German-style low inflation): countries have to fulfill five convergence criteria:</a:t>
            </a:r>
          </a:p>
          <a:p>
            <a:pPr eaLnBrk="1" hangingPunct="1">
              <a:buFont typeface="Lucida Grande" charset="0"/>
              <a:buChar char="-"/>
            </a:pPr>
            <a:r>
              <a:rPr lang="en-US" altLang="es-ES" sz="2000"/>
              <a:t>inflation: not to exceed by more than 1.5 percentage points the average of the 3 lowest inflation rates among EU countries;</a:t>
            </a:r>
          </a:p>
        </p:txBody>
      </p:sp>
      <p:pic>
        <p:nvPicPr>
          <p:cNvPr id="4100" name="Picture 1" descr="Fig 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2924176"/>
            <a:ext cx="4824412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53975"/>
            <a:ext cx="8172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cs typeface="Arial" charset="0"/>
              </a:rPr>
              <a:t>The first years (until the Great Crisis)</a:t>
            </a:r>
            <a:endParaRPr lang="en-GB" sz="28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1268413"/>
            <a:ext cx="8172450" cy="5040312"/>
          </a:xfrm>
        </p:spPr>
        <p:txBody>
          <a:bodyPr/>
          <a:lstStyle/>
          <a:p>
            <a:r>
              <a:rPr lang="en-US" altLang="es-ES" sz="2000"/>
              <a:t>Asymmetries: some evidence of decrease:</a:t>
            </a:r>
          </a:p>
        </p:txBody>
      </p:sp>
      <p:pic>
        <p:nvPicPr>
          <p:cNvPr id="17412" name="Picture 2" descr="Fig 1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844676"/>
            <a:ext cx="774065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5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30188"/>
            <a:ext cx="9144000" cy="1323976"/>
          </a:xfrm>
          <a:ln/>
        </p:spPr>
        <p:txBody>
          <a:bodyPr>
            <a:spAutoFit/>
          </a:bodyPr>
          <a:lstStyle/>
          <a:p>
            <a:r>
              <a:rPr lang="fr-CH" altLang="es-ES"/>
              <a:t>Interpretation of the convergence criteria: inflation</a:t>
            </a:r>
            <a:endParaRPr lang="en-US" altLang="es-E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228726"/>
            <a:ext cx="7762875" cy="5205413"/>
          </a:xfrm>
        </p:spPr>
        <p:txBody>
          <a:bodyPr/>
          <a:lstStyle/>
          <a:p>
            <a:r>
              <a:rPr lang="en-GB" altLang="es-ES"/>
              <a:t>Straightforward fear of allowing </a:t>
            </a:r>
            <a:r>
              <a:rPr lang="fr-CH" altLang="es-ES"/>
              <a:t>in </a:t>
            </a:r>
            <a:r>
              <a:rPr lang="en-GB" altLang="es-ES"/>
              <a:t>unrepentant inflation-prone countries</a:t>
            </a:r>
            <a:endParaRPr lang="fr-CH" altLang="es-ES"/>
          </a:p>
          <a:p>
            <a:pPr>
              <a:buFontTx/>
              <a:buNone/>
            </a:pPr>
            <a:endParaRPr lang="fr-CH" altLang="es-ES"/>
          </a:p>
          <a:p>
            <a:pPr>
              <a:buFontTx/>
              <a:buNone/>
            </a:pPr>
            <a:endParaRPr lang="fr-CH" altLang="es-ES"/>
          </a:p>
          <a:p>
            <a:pPr>
              <a:buFontTx/>
              <a:buNone/>
            </a:pPr>
            <a:endParaRPr lang="en-GB" altLang="es-ES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4254500" y="2397125"/>
            <a:ext cx="0" cy="3125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2244725"/>
            <a:ext cx="46704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3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H" altLang="es-ES"/>
              <a:t>The debt and deficit criteria in 1997</a:t>
            </a:r>
            <a:endParaRPr lang="en-GB" altLang="es-ES"/>
          </a:p>
        </p:txBody>
      </p:sp>
      <p:pic>
        <p:nvPicPr>
          <p:cNvPr id="135171" name="Picture 3"/>
          <p:cNvPicPr>
            <a:picLocks noChangeAspect="1" noChangeArrowheads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35350" y="895350"/>
            <a:ext cx="5429250" cy="5689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2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r-CH" altLang="es-ES"/>
              <a:t>Implication for bond markets: the facts</a:t>
            </a:r>
            <a:endParaRPr lang="en-GB" altLang="es-ES"/>
          </a:p>
        </p:txBody>
      </p:sp>
      <p:graphicFrame>
        <p:nvGraphicFramePr>
          <p:cNvPr id="113693" name="Group 29"/>
          <p:cNvGraphicFramePr>
            <a:graphicFrameLocks noGrp="1"/>
          </p:cNvGraphicFramePr>
          <p:nvPr>
            <p:ph type="tbl" idx="1"/>
          </p:nvPr>
        </p:nvGraphicFramePr>
        <p:xfrm>
          <a:off x="2000251" y="1712913"/>
          <a:ext cx="8215313" cy="4505960"/>
        </p:xfrm>
        <a:graphic>
          <a:graphicData uri="http://schemas.openxmlformats.org/drawingml/2006/table">
            <a:tbl>
              <a:tblPr/>
              <a:tblGrid>
                <a:gridCol w="4108450"/>
                <a:gridCol w="4106863"/>
              </a:tblGrid>
              <a:tr h="4794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Long-term rates</a:t>
                      </a:r>
                      <a:endParaRPr kumimoji="0" lang="en-GB" alt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Short-term rates</a:t>
                      </a:r>
                      <a:endParaRPr kumimoji="0" lang="en-GB" alt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368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2603500"/>
            <a:ext cx="399415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68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1" y="2619375"/>
            <a:ext cx="3978275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2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147</Words>
  <Application>Microsoft Office PowerPoint</Application>
  <PresentationFormat>Panorámica</PresentationFormat>
  <Paragraphs>19</Paragraphs>
  <Slides>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Lucida Grande</vt:lpstr>
      <vt:lpstr>Times New Roman</vt:lpstr>
      <vt:lpstr>Tema de Office</vt:lpstr>
      <vt:lpstr>Microsoft Graph 97 Chart</vt:lpstr>
      <vt:lpstr>Microsoft Graph 2000 Chart</vt:lpstr>
      <vt:lpstr>Evidence on EU monetary system</vt:lpstr>
      <vt:lpstr>Presentación de PowerPoint</vt:lpstr>
      <vt:lpstr>Presentación de PowerPoint</vt:lpstr>
      <vt:lpstr>Criterion 5: homogeneous preferences</vt:lpstr>
      <vt:lpstr>The Maastricht Treaty: five entry conditions</vt:lpstr>
      <vt:lpstr>The first years (until the Great Crisis)</vt:lpstr>
      <vt:lpstr>Interpretation of the convergence criteria: inflation</vt:lpstr>
      <vt:lpstr>The debt and deficit criteria in 1997</vt:lpstr>
      <vt:lpstr>Implication for bond markets: the facts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Rosella Nicolini</dc:creator>
  <cp:lastModifiedBy>Rosella Nicolini</cp:lastModifiedBy>
  <cp:revision>3</cp:revision>
  <dcterms:created xsi:type="dcterms:W3CDTF">2014-04-03T16:13:14Z</dcterms:created>
  <dcterms:modified xsi:type="dcterms:W3CDTF">2014-04-03T16:41:04Z</dcterms:modified>
</cp:coreProperties>
</file>